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67"/>
  </p:notesMasterIdLst>
  <p:handoutMasterIdLst>
    <p:handoutMasterId r:id="rId68"/>
  </p:handoutMasterIdLst>
  <p:sldIdLst>
    <p:sldId id="295" r:id="rId2"/>
    <p:sldId id="754" r:id="rId3"/>
    <p:sldId id="755" r:id="rId4"/>
    <p:sldId id="817" r:id="rId5"/>
    <p:sldId id="818" r:id="rId6"/>
    <p:sldId id="756" r:id="rId7"/>
    <p:sldId id="819" r:id="rId8"/>
    <p:sldId id="757" r:id="rId9"/>
    <p:sldId id="758" r:id="rId10"/>
    <p:sldId id="820" r:id="rId11"/>
    <p:sldId id="821" r:id="rId12"/>
    <p:sldId id="822" r:id="rId13"/>
    <p:sldId id="823" r:id="rId14"/>
    <p:sldId id="824" r:id="rId15"/>
    <p:sldId id="825" r:id="rId16"/>
    <p:sldId id="826" r:id="rId17"/>
    <p:sldId id="759" r:id="rId18"/>
    <p:sldId id="760" r:id="rId19"/>
    <p:sldId id="861" r:id="rId20"/>
    <p:sldId id="761" r:id="rId21"/>
    <p:sldId id="827" r:id="rId22"/>
    <p:sldId id="828" r:id="rId23"/>
    <p:sldId id="829" r:id="rId24"/>
    <p:sldId id="830" r:id="rId25"/>
    <p:sldId id="831" r:id="rId26"/>
    <p:sldId id="832" r:id="rId27"/>
    <p:sldId id="833" r:id="rId28"/>
    <p:sldId id="763" r:id="rId29"/>
    <p:sldId id="835" r:id="rId30"/>
    <p:sldId id="836" r:id="rId31"/>
    <p:sldId id="834" r:id="rId32"/>
    <p:sldId id="837" r:id="rId33"/>
    <p:sldId id="838" r:id="rId34"/>
    <p:sldId id="769" r:id="rId35"/>
    <p:sldId id="839" r:id="rId36"/>
    <p:sldId id="840" r:id="rId37"/>
    <p:sldId id="841" r:id="rId38"/>
    <p:sldId id="842" r:id="rId39"/>
    <p:sldId id="843" r:id="rId40"/>
    <p:sldId id="844" r:id="rId41"/>
    <p:sldId id="845" r:id="rId42"/>
    <p:sldId id="846" r:id="rId43"/>
    <p:sldId id="847" r:id="rId44"/>
    <p:sldId id="848" r:id="rId45"/>
    <p:sldId id="849" r:id="rId46"/>
    <p:sldId id="850" r:id="rId47"/>
    <p:sldId id="770" r:id="rId48"/>
    <p:sldId id="771" r:id="rId49"/>
    <p:sldId id="851" r:id="rId50"/>
    <p:sldId id="852" r:id="rId51"/>
    <p:sldId id="853" r:id="rId52"/>
    <p:sldId id="854" r:id="rId53"/>
    <p:sldId id="772" r:id="rId54"/>
    <p:sldId id="855" r:id="rId55"/>
    <p:sldId id="856" r:id="rId56"/>
    <p:sldId id="857" r:id="rId57"/>
    <p:sldId id="773" r:id="rId58"/>
    <p:sldId id="858" r:id="rId59"/>
    <p:sldId id="774" r:id="rId60"/>
    <p:sldId id="775" r:id="rId61"/>
    <p:sldId id="860" r:id="rId62"/>
    <p:sldId id="776" r:id="rId63"/>
    <p:sldId id="859" r:id="rId64"/>
    <p:sldId id="777" r:id="rId65"/>
    <p:sldId id="778" r:id="rId66"/>
  </p:sldIdLst>
  <p:sldSz cx="9144000" cy="6858000" type="screen4x3"/>
  <p:notesSz cx="9925050" cy="67976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FFCCFF"/>
    <a:srgbClr val="0000FF"/>
    <a:srgbClr val="008E40"/>
    <a:srgbClr val="333333"/>
    <a:srgbClr val="25433A"/>
    <a:srgbClr val="777777"/>
    <a:srgbClr val="89FF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79772" autoAdjust="0"/>
  </p:normalViewPr>
  <p:slideViewPr>
    <p:cSldViewPr>
      <p:cViewPr varScale="1">
        <p:scale>
          <a:sx n="85" d="100"/>
          <a:sy n="85" d="100"/>
        </p:scale>
        <p:origin x="141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84"/>
      </p:cViewPr>
      <p:guideLst>
        <p:guide orient="horz" pos="2141"/>
        <p:guide pos="312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1898" y="0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5F4F9472-7084-4193-95AE-D2298839F62D}" type="datetimeFigureOut">
              <a:rPr lang="fr-FR"/>
              <a:pPr>
                <a:defRPr/>
              </a:pPr>
              <a:t>17/10/2025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0855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1898" y="6456612"/>
            <a:ext cx="4300855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4A9DF9ED-1A9C-40A8-AA75-1B9C85A778E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898" y="0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04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23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505" y="3228896"/>
            <a:ext cx="7940040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12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898" y="6456612"/>
            <a:ext cx="4300855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AFEFD7C-8320-498F-8926-EE1BBFBD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337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02688-134C-41E2-B670-970078ACB2A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3618" y="3228896"/>
            <a:ext cx="7498927" cy="3058954"/>
          </a:xfrm>
          <a:noFill/>
          <a:ln/>
        </p:spPr>
        <p:txBody>
          <a:bodyPr/>
          <a:lstStyle/>
          <a:p>
            <a:pPr eaLnBrk="1" hangingPunct="1"/>
            <a:endParaRPr lang="fr-F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6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EFD7C-8320-498F-8926-EE1BBFBD7302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77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4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622425"/>
            <a:ext cx="9144000" cy="2263775"/>
          </a:xfrm>
          <a:prstGeom prst="rect">
            <a:avLst/>
          </a:prstGeom>
          <a:gradFill rotWithShape="1">
            <a:gsLst>
              <a:gs pos="0">
                <a:schemeClr val="accent2">
                  <a:alpha val="75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3962400"/>
            <a:ext cx="62484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8938" y="6500813"/>
            <a:ext cx="6357937" cy="357187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 dirty="0"/>
              <a:t>Dr. CHAIBI Hasna       SUPMTI                      2022 / 2023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3DF4276E-E26C-45D8-A155-E3E73206A9B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1F44172E-E890-421A-8FDA-C1DBA2C07872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4FDFA61-5522-2624-0364-75CCCE551A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B6024A7-E1FC-45EF-8990-C339AA188C2C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6794127-26C9-4484-A0F8-A4D8F5A53BD9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31013" y="19050"/>
            <a:ext cx="1931987" cy="615315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33463" y="19050"/>
            <a:ext cx="5645150" cy="61531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9F816A2-3B7C-F813-21CC-07E7AE5021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633020F5-4C8D-4D74-9F52-74EE8C53FAD6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3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4A3E0D16-5E97-41D1-85CF-0FEDB819CD7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44575" y="15240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1044575" y="39243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5BC5A80-454D-5CDD-C870-4D617C07DE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CC36BA2-0F6B-4216-B287-627D631EF0E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2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3500263-9E7B-4644-9516-AE6F889B8A4E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0A3AAC6-2FA3-FA0F-90A9-F1873B878B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347D9AC5-FC5C-4AC1-9D68-ACF2D545B1B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50006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620AF936-D56A-48CC-9756-AD4BD9FF6C0C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34A3DC8-587D-B451-6987-9982321AEB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73068EFB-1FFA-4734-8AA0-E91CF5CEF727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7D08BA0-B169-B570-9713-8D2F0AED54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99392DEC-015A-473E-AEFD-F6CC394A48FE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0179CAF-440D-ADFF-BA47-9F9C79868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4931926B-5F84-47F2-97CE-975FDC61B566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A8DC303-8657-9386-5283-68D205CE19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FD0CEA0D-34AA-474A-91A4-183DBA8C23C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8109325-81D4-2649-1B42-5B95360D6C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EADCF5A4-B27F-46D4-95C8-DF14EB62AFC3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F270314-E747-79DF-B69C-9A93F7933B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86A55A61-F4F8-4659-865D-71B241AF662A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57250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8FF7021C-E989-4B10-B8D1-E6ED355F118B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11" name="ZoneTexte 10"/>
          <p:cNvSpPr txBox="1">
            <a:spLocks noChangeArrowheads="1"/>
          </p:cNvSpPr>
          <p:nvPr userDrawn="1"/>
        </p:nvSpPr>
        <p:spPr bwMode="auto">
          <a:xfrm>
            <a:off x="3857625" y="6572250"/>
            <a:ext cx="3429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5CD507AF-87D0-4805-B9AD-BDBAEC6B5C47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A0178916-5DA1-4FF5-ADCF-FA3F7225FC89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">
                  <p:embed/>
                </p:oleObj>
              </mc:Choice>
              <mc:Fallback>
                <p:oleObj name="CorelDRAW" r:id="rId2" imgW="710280" imgH="662760" progId="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9B906D33-3D03-4249-B6F7-C4D5343549AD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 userDrawn="1"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020BD07D-D27C-4D24-95EF-BD067C5B8610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524000"/>
            <a:ext cx="77184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anose="05000000000000000000" pitchFamily="2" charset="2"/>
              <a:buNone/>
              <a:defRPr/>
            </a:pPr>
            <a:endParaRPr lang="fr-FR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033463" y="19050"/>
            <a:ext cx="77295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2514600" y="4038600"/>
            <a:ext cx="533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800"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it-IT" dirty="0"/>
              <a:t>H.CHAIBI            SUPMTI / ISI                      2015 / 2016   </a:t>
            </a:r>
            <a:endParaRPr lang="en-US" dirty="0"/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710280" imgH="662760" progId="">
                  <p:embed/>
                </p:oleObj>
              </mc:Choice>
              <mc:Fallback>
                <p:oleObj name="CorelDRAW" r:id="rId16" imgW="710280" imgH="662760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3D7D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96969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8643938" y="6572250"/>
            <a:ext cx="500062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  <a:defRPr/>
            </a:pPr>
            <a:fld id="{269164F8-D01C-47C4-B22A-144636920AA0}" type="slidenum">
              <a:rPr lang="fr-FR" sz="1200"/>
              <a:pPr eaLnBrk="1" hangingPunct="1">
                <a:spcBef>
                  <a:spcPct val="50000"/>
                </a:spcBef>
                <a:buClr>
                  <a:srgbClr val="336666"/>
                </a:buClr>
                <a:buFont typeface="Wingdings" pitchFamily="2" charset="2"/>
                <a:buNone/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217" r:id="rId2"/>
    <p:sldLayoutId id="2147485218" r:id="rId3"/>
    <p:sldLayoutId id="2147485219" r:id="rId4"/>
    <p:sldLayoutId id="2147485220" r:id="rId5"/>
    <p:sldLayoutId id="2147485221" r:id="rId6"/>
    <p:sldLayoutId id="2147485222" r:id="rId7"/>
    <p:sldLayoutId id="2147485223" r:id="rId8"/>
    <p:sldLayoutId id="2147485224" r:id="rId9"/>
    <p:sldLayoutId id="2147485225" r:id="rId10"/>
    <p:sldLayoutId id="2147485226" r:id="rId11"/>
    <p:sldLayoutId id="2147485227" r:id="rId12"/>
    <p:sldLayoutId id="2147485228" r:id="rId13"/>
    <p:sldLayoutId id="2147485229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30000"/>
        </a:spcAft>
        <a:buClr>
          <a:schemeClr val="hlink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860425" indent="-3429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2pPr>
      <a:lvl3pPr marL="1203325" indent="-2286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3000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ython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914400"/>
            <a:ext cx="9144000" cy="3200400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907087" y="0"/>
            <a:ext cx="3236913" cy="6858000"/>
          </a:xfrm>
          <a:prstGeom prst="rect">
            <a:avLst/>
          </a:prstGeom>
          <a:gradFill rotWithShape="1">
            <a:gsLst>
              <a:gs pos="0">
                <a:schemeClr val="accent1">
                  <a:alpha val="12999"/>
                </a:schemeClr>
              </a:gs>
              <a:gs pos="100000">
                <a:schemeClr val="accent2">
                  <a:alpha val="75000"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43063" y="4429125"/>
            <a:ext cx="4000500" cy="128587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0070C0"/>
                </a:solidFill>
              </a:rPr>
              <a:t>Enseignant : GHANEM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29701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-928688" y="2357438"/>
            <a:ext cx="8001001" cy="1071562"/>
          </a:xfrm>
        </p:spPr>
        <p:txBody>
          <a:bodyPr/>
          <a:lstStyle/>
          <a:p>
            <a:pPr algn="ctr" eaLnBrk="1" hangingPunct="1"/>
            <a:r>
              <a:rPr lang="fr-FR" sz="3200" dirty="0">
                <a:solidFill>
                  <a:srgbClr val="C00000"/>
                </a:solidFill>
              </a:rPr>
              <a:t> </a:t>
            </a: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PYTHON</a:t>
            </a:r>
            <a:br>
              <a:rPr lang="fr-FR" sz="4000" dirty="0">
                <a:solidFill>
                  <a:srgbClr val="C00000"/>
                </a:solidFill>
                <a:latin typeface="Algerian" pitchFamily="82" charset="0"/>
              </a:rPr>
            </a:b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séance </a:t>
            </a:r>
            <a:r>
              <a:rPr lang="fr-FR" sz="4000" dirty="0" err="1">
                <a:solidFill>
                  <a:srgbClr val="C00000"/>
                </a:solidFill>
                <a:latin typeface="Algerian" pitchFamily="82" charset="0"/>
              </a:rPr>
              <a:t>num</a:t>
            </a:r>
            <a:r>
              <a:rPr lang="fr-FR" sz="4000" dirty="0">
                <a:solidFill>
                  <a:srgbClr val="C00000"/>
                </a:solidFill>
                <a:latin typeface="Algerian" pitchFamily="82" charset="0"/>
              </a:rPr>
              <a:t> 1</a:t>
            </a:r>
            <a:endParaRPr lang="fr-FR" sz="3200" b="0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29702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buClr>
                <a:srgbClr val="336666"/>
              </a:buClr>
              <a:buFont typeface="Wingdings" pitchFamily="2" charset="2"/>
              <a:buNone/>
            </a:pPr>
            <a:endParaRPr lang="fr-FR"/>
          </a:p>
        </p:txBody>
      </p:sp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1500188" y="682625"/>
            <a:ext cx="2500312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fr-FR" sz="1000">
                <a:latin typeface="Arial" pitchFamily="34" charset="0"/>
              </a:rPr>
              <a:t>www.supmti.ma  </a:t>
            </a:r>
            <a:r>
              <a:rPr lang="fr-FR" sz="1000"/>
              <a:t>05-37-73-44-09</a:t>
            </a:r>
            <a:endParaRPr lang="fr-FR" sz="900">
              <a:latin typeface="Arial" pitchFamily="34" charset="0"/>
            </a:endParaRPr>
          </a:p>
        </p:txBody>
      </p:sp>
      <p:pic>
        <p:nvPicPr>
          <p:cNvPr id="29705" name="Imag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7593" y="2425700"/>
            <a:ext cx="565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73427-7792-62AE-4CC2-D754173D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2862"/>
            <a:ext cx="9144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CF2F2-ACED-6C7B-FB0B-94131A072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75" y="116540"/>
            <a:ext cx="7718425" cy="605566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(cherchez sur google le mot : </a:t>
            </a:r>
            <a:r>
              <a:rPr lang="fr-FR" dirty="0" err="1"/>
              <a:t>Colab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DDC3FA-F295-69D1-B6BD-1E46A697C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A39DF9-5674-C503-C568-A8CE24FA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094"/>
            <a:ext cx="9144000" cy="25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4B675-5F1C-3D61-1F87-93627834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Ouvrez le premier site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97CE8-FDEE-9572-937C-9EA76863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22FED6-07E8-8194-5976-265BEA0D1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86BA1A-579F-C555-63B6-97AF4127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043"/>
            <a:ext cx="9144000" cy="50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13728-341C-F41D-14E2-A93F737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sur New Notebook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BE4344-37A7-DE23-F540-4C3FA8C96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8FA84-745F-0886-6EFC-8B3BF656F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26023A-F936-5E0E-E565-206B9506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8" y="1118287"/>
            <a:ext cx="9144000" cy="50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5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E7C73-C3D1-47F7-4F76-D8BC24AB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programme sur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0D4010-4C26-26A2-9C58-B97429C6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38E7F7-D2A9-B551-2D26-B746139B3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0300CE-E100-453F-060A-76C99A7B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2492870"/>
            <a:ext cx="5715798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6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DC400-0714-226E-8EE3-0D07864F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programme sur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0AD14-1D69-0791-B92F-B4E1D4CE2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70F6B8-6340-980F-5C02-9157C21D4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7138A1-5DE4-2D1C-3A61-517E8576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319"/>
            <a:ext cx="9144000" cy="45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0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7E42F-BD34-D02A-BA4D-219FE745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programme sur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977B8C-1D69-E4A9-11A4-701BC6FA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AF8D65-C574-E88A-782F-EC134EE92A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DF18AC-973B-DD7A-5E51-32B6C15B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5" y="857250"/>
            <a:ext cx="8907118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5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2D74F-69AD-8FF0-D258-EFA2CAA4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programme sur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76C55-3CD8-2B60-996D-BE3B940B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DC2EB2-D8C8-5E06-CBC0-D33D45BBF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472AFD-349B-B475-A0A2-4F4454BF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3" y="832694"/>
            <a:ext cx="854511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6B53-466A-A16A-F29E-95CE994A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628F8-2A0D-EF99-5FBE-0B5D84526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Premier programme sur </a:t>
            </a:r>
            <a:r>
              <a:rPr lang="fr-FR" b="1" dirty="0" err="1"/>
              <a:t>Colab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Vous pouvez exécuter avec </a:t>
            </a:r>
            <a:r>
              <a:rPr lang="fr-FR" dirty="0" err="1"/>
              <a:t>Ctrl+Enter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AB0DF0-5812-46C2-C855-A97F382DB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6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BFD2-D518-25DA-EAA2-7956EBE53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BC5C1-A547-86D6-E766-6FB90B2A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Python – Présentation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Créé par Guido van </a:t>
            </a:r>
            <a:r>
              <a:rPr lang="fr-FR" dirty="0" err="1"/>
              <a:t>Rossum</a:t>
            </a:r>
            <a:r>
              <a:rPr lang="fr-FR" dirty="0"/>
              <a:t> en 1991</a:t>
            </a:r>
          </a:p>
          <a:p>
            <a:r>
              <a:rPr lang="fr-FR" dirty="0"/>
              <a:t>Géré par la Python Software </a:t>
            </a:r>
            <a:r>
              <a:rPr lang="fr-FR" dirty="0" err="1"/>
              <a:t>Foundation</a:t>
            </a:r>
            <a:endParaRPr lang="fr-FR" dirty="0"/>
          </a:p>
          <a:p>
            <a:r>
              <a:rPr lang="fr-FR" dirty="0"/>
              <a:t>Organisme à but non lucratif</a:t>
            </a:r>
          </a:p>
          <a:p>
            <a:r>
              <a:rPr lang="fr-FR" dirty="0"/>
              <a:t>Financement : dons, sponsors, conférences</a:t>
            </a:r>
          </a:p>
          <a:p>
            <a:r>
              <a:rPr lang="fr-FR" dirty="0"/>
              <a:t>Philosophie : simplicité et lisibilité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F2B33C-B705-FD71-2682-CE94923610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5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96871-5D4D-F6E0-5D26-F64F5FB8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E88867-355B-0791-B2A7-5BB88153F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L'organisme qui maintient le langage de programmation Python est la Python Software </a:t>
            </a:r>
            <a:r>
              <a:rPr lang="fr-FR" dirty="0" err="1"/>
              <a:t>Foundation</a:t>
            </a:r>
            <a:r>
              <a:rPr lang="fr-FR" dirty="0"/>
              <a:t> (PSF). Il s'agit d'une organisation à but non lucratif qui a pour mission de faire progresser le langage de programmation Python. </a:t>
            </a:r>
          </a:p>
          <a:p>
            <a:r>
              <a:rPr lang="fr-FR" dirty="0"/>
              <a:t>Fondation : La Python Software </a:t>
            </a:r>
            <a:r>
              <a:rPr lang="fr-FR" dirty="0" err="1"/>
              <a:t>Foundation</a:t>
            </a:r>
            <a:r>
              <a:rPr lang="fr-FR" dirty="0"/>
              <a:t> (PSF) a été créée en 2001.</a:t>
            </a:r>
          </a:p>
          <a:p>
            <a:r>
              <a:rPr lang="fr-FR" dirty="0"/>
              <a:t>Rôle : Elle est responsable du développement et de la maintenance du langage, de ses bibliothèques standard et de l'écosystème qui l'entoure.</a:t>
            </a:r>
          </a:p>
          <a:p>
            <a:r>
              <a:rPr lang="fr-FR" dirty="0"/>
              <a:t>Financement : Le financement de la PSF provient de dons, de subventions et de partenariats avec des entreprises du monde entier.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C0D38B-6946-8DB4-06F0-7D1209FBB2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0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102E-24DF-D4F9-5CFD-E9D367B2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Plan de la Séance 1 : Introduction et Premiers Pas en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EEFFDB-6ACB-128B-CEAE-44018C1C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Sommaire :</a:t>
            </a:r>
            <a:endParaRPr lang="fr-FR" dirty="0"/>
          </a:p>
          <a:p>
            <a:r>
              <a:rPr lang="fr-FR" dirty="0"/>
              <a:t>Qu'est-ce que la programmation ?</a:t>
            </a:r>
          </a:p>
          <a:p>
            <a:r>
              <a:rPr lang="fr-FR" dirty="0"/>
              <a:t>Langage interprété vs langage compilé</a:t>
            </a:r>
          </a:p>
          <a:p>
            <a:r>
              <a:rPr lang="fr-FR" dirty="0"/>
              <a:t>Découverte de Google </a:t>
            </a:r>
            <a:r>
              <a:rPr lang="fr-FR" dirty="0" err="1"/>
              <a:t>Colab</a:t>
            </a:r>
            <a:endParaRPr lang="fr-FR" dirty="0"/>
          </a:p>
          <a:p>
            <a:r>
              <a:rPr lang="fr-FR" dirty="0"/>
              <a:t>Installation de Python</a:t>
            </a:r>
          </a:p>
          <a:p>
            <a:r>
              <a:rPr lang="fr-FR" sz="2000" dirty="0"/>
              <a:t>Python Console</a:t>
            </a:r>
            <a:endParaRPr lang="fr-FR" dirty="0"/>
          </a:p>
          <a:p>
            <a:r>
              <a:rPr lang="fr-FR" sz="2000"/>
              <a:t>Python IDLE</a:t>
            </a:r>
            <a:endParaRPr lang="fr-FR" dirty="0"/>
          </a:p>
          <a:p>
            <a:r>
              <a:rPr lang="fr-FR" dirty="0"/>
              <a:t>Premiers programmes avec </a:t>
            </a:r>
            <a:r>
              <a:rPr lang="fr-FR" dirty="0" err="1"/>
              <a:t>print</a:t>
            </a:r>
            <a:r>
              <a:rPr lang="fr-FR" dirty="0"/>
              <a:t>, variables et input</a:t>
            </a:r>
          </a:p>
          <a:p>
            <a:r>
              <a:rPr lang="fr-FR" dirty="0"/>
              <a:t>Les commentaires en Python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447B19-F4EA-8A1D-78F4-F02B7C267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7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8EC0-98FB-6CED-74FA-97F41A660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FF2A37-EE20-BB1D-9894-04A2592F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Site officiel Python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Site officiel : </a:t>
            </a:r>
            <a:r>
              <a:rPr lang="fr-FR" dirty="0">
                <a:hlinkClick r:id="rId2"/>
              </a:rPr>
              <a:t>python.org</a:t>
            </a:r>
            <a:endParaRPr lang="fr-FR" dirty="0"/>
          </a:p>
          <a:p>
            <a:r>
              <a:rPr lang="fr-FR" dirty="0"/>
              <a:t>Documentation complète</a:t>
            </a:r>
          </a:p>
          <a:p>
            <a:r>
              <a:rPr lang="fr-FR" dirty="0"/>
              <a:t>Téléchargement de l'interpréteur</a:t>
            </a:r>
          </a:p>
          <a:p>
            <a:r>
              <a:rPr lang="fr-FR" dirty="0"/>
              <a:t>Communauté et ressources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E2CC24-B4ED-FB86-E0D7-FA8CF0A4A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6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808C8-A142-7ED3-C45E-AD9E2A1C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(Capture d'écran : page d'accueil </a:t>
            </a:r>
            <a:r>
              <a:rPr lang="fr-FR" sz="2400" dirty="0">
                <a:hlinkClick r:id="rId2"/>
              </a:rPr>
              <a:t>python.org</a:t>
            </a:r>
            <a:r>
              <a:rPr lang="fr-FR" sz="2400" dirty="0"/>
              <a:t>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EECF8A-07AE-1016-2FBD-5696388BCE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C169D6-D91A-D72A-22F1-AC5F8EAB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084"/>
            <a:ext cx="9144000" cy="45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2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29170-8D9E-0518-3DD2-485CC54B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EEDFA-771E-6383-8672-3709F460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536DFB-039C-8DBD-4D14-85AF4A4DA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E2B97A-9362-F960-2406-768E4BAE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81"/>
            <a:ext cx="9144000" cy="55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8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F7A6-7090-15AE-5E92-DB5822D6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F9DA20-A796-3AA7-B920-5E8BDDF1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AA26F8-08AA-D17A-6371-783E6CF1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345AD-53D7-013A-CCCB-6DC9A1EC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705"/>
            <a:ext cx="9144000" cy="40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39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35990-3030-4338-5EF3-1785A04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41EAA9-1335-4084-DBF1-F6C7FDB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57D5EA-8354-2551-1C71-3F4C430292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CE17AF-BDBA-05F7-63F2-10D3DB2B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55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A2DDFD-022A-55CA-9614-EEC49ECB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A2592-46D8-81F6-F02C-1D67BD53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46D603-A915-974F-A50E-4F587746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41B79A-5083-F689-20BD-B1755131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8" y="809259"/>
            <a:ext cx="8164064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BF11A9-6AA4-4266-352A-C6E0E13D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5A0BE3-76B6-319E-6C64-E93F6CB1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6DDD0C-5E68-B35B-4014-1576D8916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B70D33-785A-88D3-8B1D-2A904518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2" y="961680"/>
            <a:ext cx="7849695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2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4FDCE-E7A1-E6DA-C493-F213187C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EDF43-FBFB-FAA3-E437-0A264FDD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DB64D3-3A30-68AA-D2C5-B129DA738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D5ADB7-8205-F55D-ABD6-B9C87358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8" y="918812"/>
            <a:ext cx="816406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0F2B5-5108-B360-A0CD-AF56D7DD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55037B-9DB3-2DB5-6D27-997129A9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Python Console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85D120-1F6E-33FB-2612-5E3C8C02E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40DDD8-DE2A-64C1-0CC9-994B132D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5" y="0"/>
            <a:ext cx="764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4E1C-A89C-35F2-B630-ECC25080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0B98D6-6E5C-59DF-A74F-F43EBB93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Python Console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A427A-E3D7-1B36-1CA8-86A735A98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119F50-64D3-83A4-17A3-FEDC425E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968"/>
            <a:ext cx="9144000" cy="23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3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47D2FC-B155-921C-4AA5-0DC946588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Qu'est-ce que la programmation ?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programmation consiste à donner des instructions à un ordinateur</a:t>
            </a:r>
          </a:p>
          <a:p>
            <a:r>
              <a:rPr lang="fr-FR" dirty="0"/>
              <a:t>Un programme est une suite d'instructions logiques</a:t>
            </a:r>
          </a:p>
          <a:p>
            <a:r>
              <a:rPr lang="fr-FR" dirty="0"/>
              <a:t>Le code source est écrit dans un langage de programmation</a:t>
            </a:r>
          </a:p>
          <a:p>
            <a:r>
              <a:rPr lang="fr-FR" dirty="0"/>
              <a:t>L'ordinateur exécute ces instructions séquentiellement</a:t>
            </a:r>
          </a:p>
          <a:p>
            <a:r>
              <a:rPr lang="fr-FR" dirty="0"/>
              <a:t>Analogie : une recette de cuisine pour un ordinateur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84CFED-2963-9A69-6CF0-F2507AF10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8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032C-1110-3226-1D15-358C46217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0FF6F-8726-8386-0B2B-BFCAA28A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Python Console : écrivez et cliquez sur la touche Entrée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F2F460-4759-9DE0-DE9E-FAE9F5F0F6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2949FA-D16E-4C05-8ED2-AC52B2C9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71366"/>
            <a:ext cx="733527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F776-BDBA-B753-C86A-02267DD7C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5D209-1977-3C86-A947-FBE20CD8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IDLE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AD8769-9E95-11EE-15F3-CE0723C80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8A9D79-7ACB-7774-9ECC-83E657BC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7" y="0"/>
            <a:ext cx="721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0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1DE58-A255-2CA7-C0F3-139EB306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E5850-0020-61D4-0D41-854302688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IDLE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29BA74-7A31-EB74-D3F1-0D92A1BD55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D7AC50-5D80-FE80-D095-2408C924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239"/>
            <a:ext cx="9144000" cy="50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74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C7C47-7BDA-53BD-24C8-9647D184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Différence entre Python Console et IDLE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907EF-8D25-5484-9F56-0137F88D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00" y="1104900"/>
            <a:ext cx="7718425" cy="5564550"/>
          </a:xfrm>
        </p:spPr>
        <p:txBody>
          <a:bodyPr/>
          <a:lstStyle/>
          <a:p>
            <a:pPr marL="0" indent="0">
              <a:buNone/>
            </a:pPr>
            <a:r>
              <a:rPr lang="fr-FR" sz="1600" b="1" dirty="0"/>
              <a:t>Python Console </a:t>
            </a:r>
            <a:endParaRPr lang="fr-FR" sz="1600" dirty="0"/>
          </a:p>
          <a:p>
            <a:r>
              <a:rPr lang="fr-FR" sz="1600" dirty="0"/>
              <a:t>Interface en ligne de commande interactive</a:t>
            </a:r>
          </a:p>
          <a:p>
            <a:r>
              <a:rPr lang="fr-FR" sz="1600" dirty="0"/>
              <a:t>Exécution immédiate instruction par instruction</a:t>
            </a:r>
          </a:p>
          <a:p>
            <a:r>
              <a:rPr lang="fr-FR" sz="1600" dirty="0"/>
              <a:t>Environnement minimaliste </a:t>
            </a:r>
          </a:p>
          <a:p>
            <a:r>
              <a:rPr lang="fr-FR" sz="1600" dirty="0"/>
              <a:t>Idéal pour tests rapides et exploration</a:t>
            </a:r>
          </a:p>
          <a:p>
            <a:pPr marL="0" indent="0">
              <a:buNone/>
            </a:pPr>
            <a:r>
              <a:rPr lang="fr-FR" sz="1600" b="1" dirty="0"/>
              <a:t>IDLE </a:t>
            </a:r>
            <a:endParaRPr lang="fr-FR" sz="1600" dirty="0"/>
          </a:p>
          <a:p>
            <a:r>
              <a:rPr lang="fr-FR" sz="1600" dirty="0"/>
              <a:t>Éditeur de code avec coloration syntaxique</a:t>
            </a:r>
          </a:p>
          <a:p>
            <a:r>
              <a:rPr lang="fr-FR" sz="1600" dirty="0"/>
              <a:t>Possibilité de créer et sauvegarder des fichiers .</a:t>
            </a:r>
            <a:r>
              <a:rPr lang="fr-FR" sz="1600" dirty="0" err="1"/>
              <a:t>py</a:t>
            </a:r>
            <a:endParaRPr lang="fr-FR" sz="1600" dirty="0"/>
          </a:p>
          <a:p>
            <a:r>
              <a:rPr lang="fr-FR" sz="1600" dirty="0"/>
              <a:t>Interface graphique complète</a:t>
            </a:r>
          </a:p>
          <a:p>
            <a:pPr marL="0" indent="0">
              <a:buNone/>
            </a:pPr>
            <a:r>
              <a:rPr lang="fr-FR" sz="1600" b="1" dirty="0"/>
              <a:t>Quand utiliser lequel :</a:t>
            </a:r>
            <a:endParaRPr lang="fr-FR" sz="1600" dirty="0"/>
          </a:p>
          <a:p>
            <a:r>
              <a:rPr lang="fr-FR" sz="1600" b="1" dirty="0"/>
              <a:t>Console</a:t>
            </a:r>
            <a:r>
              <a:rPr lang="fr-FR" sz="1600" dirty="0"/>
              <a:t> : tests rapides, exploration interactive</a:t>
            </a:r>
          </a:p>
          <a:p>
            <a:r>
              <a:rPr lang="fr-FR" sz="1600" b="1" dirty="0"/>
              <a:t>IDLE</a:t>
            </a:r>
            <a:r>
              <a:rPr lang="fr-FR" sz="1600" dirty="0"/>
              <a:t> : développement de scripts complets, apprentissage structuré</a:t>
            </a:r>
          </a:p>
          <a:p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D1AB80-C2F3-E499-905E-A60E61A6F7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3E5B-27F0-AC82-61A8-6D5D394F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1F198-020D-71AC-349C-217CF63C4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La fonction </a:t>
            </a:r>
            <a:r>
              <a:rPr lang="fr-FR" b="1" dirty="0" err="1"/>
              <a:t>print</a:t>
            </a:r>
            <a:r>
              <a:rPr lang="fr-FR" b="1" dirty="0"/>
              <a:t>()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Fonction pour afficher du texte</a:t>
            </a:r>
          </a:p>
          <a:p>
            <a:r>
              <a:rPr lang="fr-FR" dirty="0"/>
              <a:t>Syntaxe : </a:t>
            </a:r>
            <a:r>
              <a:rPr lang="fr-FR" dirty="0" err="1"/>
              <a:t>print</a:t>
            </a:r>
            <a:r>
              <a:rPr lang="fr-FR" dirty="0"/>
              <a:t>(valeur)</a:t>
            </a:r>
          </a:p>
          <a:p>
            <a:r>
              <a:rPr lang="fr-FR" dirty="0"/>
              <a:t>Peut afficher texte, nombres, variables</a:t>
            </a:r>
          </a:p>
          <a:p>
            <a:r>
              <a:rPr lang="fr-FR" dirty="0"/>
              <a:t>Exemples 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("Bonjour le monde!")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(42)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(3.14)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ECEFAC-8564-DC14-A145-2C8F6B6D2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0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8FC5EC-CFBE-1E15-2907-703E5477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1ère instruction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9CFF4-CE85-C99F-0B18-F5EEB8CE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820F55-72F1-632C-FE0C-D12D6D666C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3AD7F6-3150-FAD0-47D3-A4C45560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1671392"/>
            <a:ext cx="834506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63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6A20A-A0C2-FA64-1A4F-B48E24CB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instruction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F1E4A7-2CB0-6E76-D94B-BE17FF83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380E8B-EE0D-7484-64D2-784B3E717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77686E-E778-B4D9-7582-9986A426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1661866"/>
            <a:ext cx="823074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50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968D5-851A-17B9-8F64-0CB916E0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instruction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63B6DE-527E-426B-7A88-70765C9F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558632-C638-01A0-E0C9-2BF4F50F7A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DC1E55-6BE1-52C9-A0B2-05D82751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2" y="1414181"/>
            <a:ext cx="821169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4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B3EBD-BFCF-5457-5F5E-158F62EB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Et si on voulait exécuter les 3 instructions d'un seul coup !?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4B2341-802B-6134-9FBA-DEB6A0BC82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81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2A4D9D-6ED6-978B-7345-60F37F582E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0ABDA6-9E6D-2CF6-F485-0C13F833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17" y="1133154"/>
            <a:ext cx="512516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9C4B2-8173-445E-7A10-003EC615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B3C2D9-E3FE-D245-2658-372BD5782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D025480-D602-F66F-FCE4-CB32A882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520" y="2457"/>
            <a:ext cx="7489040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Langages interprétés vs compilés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fr-FR" sz="1800" b="1" dirty="0"/>
              <a:t>Qu'est-ce qu'un langage interprété ?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/>
              <a:t>Un langage interprété est exécuté ligne par ligne par un interpréteur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/>
              <a:t>Le code source est traduit en instructions machine à la volée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/>
              <a:t>Aucune étape de compilation séparée n'est nécessaire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/>
              <a:t>L'interpréteur lit, analyse et exécute directement le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/>
              <a:t>Exemples : Python, JavaScript, Ruby, PHP</a:t>
            </a:r>
          </a:p>
          <a:p>
            <a:endParaRPr lang="fr-FR" sz="1800" dirty="0"/>
          </a:p>
          <a:p>
            <a:r>
              <a:rPr lang="fr-FR" sz="1800" b="1" dirty="0"/>
              <a:t>Avantages :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Portabilité (même code sur différentes plateformes)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Développement plus rapide (test immédiat)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Debuggage</a:t>
            </a:r>
            <a:r>
              <a:rPr lang="fr-FR" sz="1800" dirty="0"/>
              <a:t> facilité</a:t>
            </a:r>
          </a:p>
          <a:p>
            <a:endParaRPr lang="fr-FR" sz="1800" dirty="0"/>
          </a:p>
          <a:p>
            <a:r>
              <a:rPr lang="fr-FR" sz="1800" b="1" dirty="0"/>
              <a:t>Inconvénients :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Performance généralement inférieure aux langages compilés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Nécessite l'installation de l'interpréteur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78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FF1C9A-BE59-1BB6-FAE9-112E73951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C4AB01-127F-4A07-7EC3-5CC375DF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9" y="1595181"/>
            <a:ext cx="8630854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8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6F506-F469-9E0D-E85E-68118CF4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496D5-BBB6-998C-F6B9-623ACA2E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B117AA-5C64-7545-D971-814EA43F65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DFEE9B-889D-651F-6A13-1BD7DD52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1" y="1909550"/>
            <a:ext cx="890711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7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A33EAB-4803-3EB1-DE34-54F477B69E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C480AF-7F17-C355-F45A-68A03B77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22" y="809259"/>
            <a:ext cx="522995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6BB5A-89FB-C113-B605-38401567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AB8AF-8ECA-3EC4-ACA7-94E7B055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21970A-F54D-3171-273F-418B1A562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53FD9E-26E2-727C-2331-F5D21A08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" y="304364"/>
            <a:ext cx="9135750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0B348-0FF0-CA5D-6EF4-8C746312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488035-92A5-99BB-F5B5-CD50A8E5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2F2F3A-4D8E-4596-78B5-70B3CB22B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2223ED-B5B1-EB5B-E992-354DC2BE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0" y="2057208"/>
            <a:ext cx="5296639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0829-31A1-DF2B-4981-E0410D6F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1CC612-944F-D486-B9F0-0A5559AB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68C86B-90B5-C62F-8740-A9529191B2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79A965-B9C1-8CDE-7562-EA51D7B2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3" y="2000050"/>
            <a:ext cx="510611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3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A7A34-E080-A805-F035-35C0DB39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AB436D-9681-CC92-3DD2-689127749A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B32941-C30F-5218-EF2C-BF689800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9" y="2695472"/>
            <a:ext cx="6925642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7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69415-6927-F5CF-CB48-1FDE56FC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F48DDC-5C94-472B-E653-58DAD4C07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Déclaration de variables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Une variable est une boîte pour stocker une valeur</a:t>
            </a:r>
          </a:p>
          <a:p>
            <a:r>
              <a:rPr lang="fr-FR" dirty="0"/>
              <a:t>Déclaration : </a:t>
            </a:r>
            <a:r>
              <a:rPr lang="fr-FR" dirty="0" err="1"/>
              <a:t>nom_variable</a:t>
            </a:r>
            <a:r>
              <a:rPr lang="fr-FR" dirty="0"/>
              <a:t> = valeur</a:t>
            </a:r>
          </a:p>
          <a:p>
            <a:r>
              <a:rPr lang="fr-FR" dirty="0"/>
              <a:t>Typage dynamique</a:t>
            </a:r>
          </a:p>
          <a:p>
            <a:r>
              <a:rPr lang="fr-FR" dirty="0"/>
              <a:t>Exemples :</a:t>
            </a:r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25</a:t>
            </a:r>
          </a:p>
          <a:p>
            <a:pPr marL="0" indent="0">
              <a:buNone/>
            </a:pPr>
            <a:r>
              <a:rPr lang="fr-FR" dirty="0"/>
              <a:t>nom = "Ali"</a:t>
            </a:r>
          </a:p>
          <a:p>
            <a:pPr marL="0" indent="0">
              <a:buNone/>
            </a:pPr>
            <a:r>
              <a:rPr lang="fr-FR" dirty="0"/>
              <a:t>note = 19.99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7DB82A-867F-48D5-7F8F-E475641974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47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664A4-E24D-36BD-4646-61E64956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19FFF-8E5F-DD2C-9559-6D4F0282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Afficher des variables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Combiner texte et variables</a:t>
            </a:r>
          </a:p>
          <a:p>
            <a:r>
              <a:rPr lang="fr-FR" dirty="0"/>
              <a:t>Exemples :</a:t>
            </a:r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25</a:t>
            </a:r>
          </a:p>
          <a:p>
            <a:pPr marL="0" indent="0">
              <a:buNone/>
            </a:pPr>
            <a:r>
              <a:rPr lang="fr-FR" dirty="0"/>
              <a:t>nom = "Ali"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(nom)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age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(f"{nom} a {</a:t>
            </a:r>
            <a:r>
              <a:rPr lang="fr-FR" dirty="0" err="1"/>
              <a:t>age</a:t>
            </a:r>
            <a:r>
              <a:rPr lang="fr-FR" dirty="0"/>
              <a:t>} ans")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          </a:t>
            </a:r>
            <a:r>
              <a:rPr lang="fr-FR" dirty="0">
                <a:solidFill>
                  <a:srgbClr val="EE0000"/>
                </a:solidFill>
              </a:rPr>
              <a:t>(attention il y a un : ‘f’ à ne pas oublier)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489172-0A1C-97BE-AB28-020B7C09E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5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6E0D5-7931-37AF-662D-C7E8AA98F4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23BC11-0EBC-FF64-726D-8BFB4428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43" y="471074"/>
            <a:ext cx="583011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308598-004D-4E3A-5F8C-BF2F1E79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0" y="147661"/>
            <a:ext cx="7718425" cy="4648200"/>
          </a:xfrm>
        </p:spPr>
        <p:txBody>
          <a:bodyPr/>
          <a:lstStyle/>
          <a:p>
            <a:pPr marL="0" lv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2400" b="1" dirty="0">
                <a:latin typeface="Arial" panose="020B0604020202020204" pitchFamily="34" charset="0"/>
              </a:rPr>
              <a:t>Langages interprétés vs compilés</a:t>
            </a:r>
          </a:p>
          <a:p>
            <a:pPr>
              <a:buNone/>
            </a:pPr>
            <a:endParaRPr lang="fr-FR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None/>
            </a:pP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Qu'est-ce qu'un langage compilé ?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Un langage compilé nécessite une transformation du code source en code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La compilation crée un fichier exécutable binaire autonome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Cette étape est effectuée avant l'exécution du programme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Le compilateur analyse tout le code en une seule fois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Exemples : C, C++, Rust, Go, Swift</a:t>
            </a:r>
          </a:p>
          <a:p>
            <a:pPr>
              <a:buNone/>
            </a:pP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Avantages :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Performance optimisée (exécution directe par le processeur)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Pas besoin d'environnement d'exécution supplémentaire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Détection des erreurs avant l'exécution</a:t>
            </a:r>
          </a:p>
          <a:p>
            <a:pPr>
              <a:buNone/>
            </a:pP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Inconvénients :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Compilation nécessaire après chaque modification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Code spécifique à chaque plateforme (OS, architecture)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</a:rPr>
              <a:t>Débogage plus complexe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BC9B59-95BF-DDFC-EE99-9B34D4100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40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8DF94-B1A4-63CC-45D9-74A8FD2B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 vous oubliez le ‘f’ 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C1C4DA-D680-954A-CDBA-C2ABBF24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41D99B-545B-AA4A-CD73-7A49934425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80F71C-B4B6-72CC-FF0C-9E6D8DD1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85" y="1323622"/>
            <a:ext cx="612543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62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6E5AC-B694-6EAA-185B-0296EC5A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50968-9D73-AA4B-1E49-546D5E31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 si on ne veut pas utiliser ‘f’ ?!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Ecrivez donc ce code :</a:t>
            </a:r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25</a:t>
            </a:r>
          </a:p>
          <a:p>
            <a:pPr marL="0" indent="0">
              <a:buNone/>
            </a:pPr>
            <a:r>
              <a:rPr lang="fr-FR" dirty="0"/>
              <a:t>nom = "Ali"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(nom)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age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nom,"a</a:t>
            </a:r>
            <a:r>
              <a:rPr lang="fr-FR" dirty="0"/>
              <a:t> ",</a:t>
            </a:r>
            <a:r>
              <a:rPr lang="fr-FR" dirty="0" err="1"/>
              <a:t>age</a:t>
            </a:r>
            <a:r>
              <a:rPr lang="fr-FR" dirty="0"/>
              <a:t>," ans")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EE4DD6-B9B6-5131-7708-93B59F229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04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FD4BD-0C8B-8E89-C578-2B2B52B1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1813FC-E1D6-5C8C-0BE2-B6E3E3F640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996B1F-957A-BDDD-975E-D12DBB40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30" y="1412720"/>
            <a:ext cx="451548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8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C9FB-E1ED-0182-B67C-D488A808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B52712-F34E-3706-EEA0-FAFF09C68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La fonction input()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Permet de récupérer une saisie</a:t>
            </a:r>
          </a:p>
          <a:p>
            <a:r>
              <a:rPr lang="fr-FR" dirty="0"/>
              <a:t>Retourne toujours une chaîne de caractères</a:t>
            </a:r>
          </a:p>
          <a:p>
            <a:r>
              <a:rPr lang="fr-FR" dirty="0"/>
              <a:t>Syntaxe : variable = input("message")</a:t>
            </a:r>
          </a:p>
          <a:p>
            <a:r>
              <a:rPr lang="fr-FR" dirty="0"/>
              <a:t>Exemple :</a:t>
            </a:r>
          </a:p>
          <a:p>
            <a:pPr marL="0" indent="0">
              <a:buNone/>
            </a:pPr>
            <a:r>
              <a:rPr lang="fr-FR" dirty="0"/>
              <a:t>nom = input("Entrez votre nom: ")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f"Bonjour</a:t>
            </a:r>
            <a:r>
              <a:rPr lang="fr-FR" dirty="0"/>
              <a:t> {nom}!")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D472D1-4AFD-C7ED-4C2D-62B4AE160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86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DFA9F-2D44-8018-6B08-B682322C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B19277-F3CD-E371-6085-C40D5573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235AA0-0410-FF81-FB95-8BC2C9853C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9D91C5-7D1A-BBF1-E854-0A6EC3E2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2" y="1299865"/>
            <a:ext cx="595395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571BE-0230-810D-9C84-1F6185B5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1D8234-6221-66A6-B48B-F331986E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927A31-4AE9-695E-B0C1-93789876D7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D21A91-41BA-3A52-08D1-120F2B85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32" y="1142681"/>
            <a:ext cx="688753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8380C4-3281-6934-1EFD-4CB107EF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EAA64-E5E2-133C-2F61-22ABF642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45C5E9-3FD1-81CF-DC91-8D8A1BCC66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7A9F65-6614-F514-27E9-E355DED8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21" y="1075996"/>
            <a:ext cx="7039957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4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894E5-E8F6-827A-D802-5F7F597FE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E1B9C-0D17-EB94-7AAB-0BF39923F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Programme complet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Combinaison de tous les concepts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 = input("Quel est votre nom? ")</a:t>
            </a:r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input("Quel est votre âge? ")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f"Bonjour</a:t>
            </a:r>
            <a:r>
              <a:rPr lang="fr-FR" dirty="0"/>
              <a:t> {nom}, vous avez {</a:t>
            </a:r>
            <a:r>
              <a:rPr lang="fr-FR" dirty="0" err="1"/>
              <a:t>age</a:t>
            </a:r>
            <a:r>
              <a:rPr lang="fr-FR" dirty="0"/>
              <a:t>} ans!")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DDAEA-C22D-2D18-0036-F31491D38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36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4C0A5-F0C8-6107-7F72-A5A66629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868F3E-0A1A-2B27-03A3-9CC753F20C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D343E8-412F-B5E0-B61E-198CD2A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7" y="1156970"/>
            <a:ext cx="6811326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4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6B43-BF8A-12EE-49D5-E794DD1A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FC305-18AD-1088-E85D-B9802951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Les commentaires en Python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Les commentaires sont ignorés par l'interpréteur Python</a:t>
            </a:r>
          </a:p>
          <a:p>
            <a:r>
              <a:rPr lang="fr-FR" dirty="0"/>
              <a:t>Servent à expliquer le code pour les développeurs</a:t>
            </a:r>
          </a:p>
          <a:p>
            <a:r>
              <a:rPr lang="fr-FR" dirty="0"/>
              <a:t>Deux types de commentaires :</a:t>
            </a:r>
          </a:p>
          <a:p>
            <a:pPr lvl="1"/>
            <a:r>
              <a:rPr lang="fr-FR" dirty="0"/>
              <a:t>Commentaires ligne unique avec #</a:t>
            </a:r>
          </a:p>
          <a:p>
            <a:pPr lvl="1"/>
            <a:r>
              <a:rPr lang="fr-FR" dirty="0"/>
              <a:t>Commentaires </a:t>
            </a:r>
            <a:r>
              <a:rPr lang="fr-FR" dirty="0" err="1"/>
              <a:t>multi-lignes</a:t>
            </a:r>
            <a:r>
              <a:rPr lang="fr-FR" dirty="0"/>
              <a:t> avec """ ou '''</a:t>
            </a:r>
          </a:p>
          <a:p>
            <a:r>
              <a:rPr lang="fr-FR" dirty="0"/>
              <a:t>Bonnes pratiques :</a:t>
            </a:r>
          </a:p>
          <a:p>
            <a:pPr lvl="1"/>
            <a:r>
              <a:rPr lang="fr-FR" dirty="0"/>
              <a:t>Commenter le "pourquoi" plus que le "comment"</a:t>
            </a:r>
          </a:p>
          <a:p>
            <a:pPr lvl="1"/>
            <a:r>
              <a:rPr lang="fr-FR" dirty="0"/>
              <a:t>Garder les commentaires à jour</a:t>
            </a:r>
          </a:p>
          <a:p>
            <a:pPr lvl="1"/>
            <a:r>
              <a:rPr lang="fr-FR" dirty="0"/>
              <a:t>Éviter les commentaires évidents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E7CC07-E6A8-84A3-03FA-3FA176BDB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6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AA4C0-89BB-7B86-6B80-35ACC8F9E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5FEA952A-C0EB-66C1-B0AF-91447A40F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198996"/>
              </p:ext>
            </p:extLst>
          </p:nvPr>
        </p:nvGraphicFramePr>
        <p:xfrm>
          <a:off x="1114727" y="3429000"/>
          <a:ext cx="7718424" cy="1371600"/>
        </p:xfrm>
        <a:graphic>
          <a:graphicData uri="http://schemas.openxmlformats.org/drawingml/2006/table">
            <a:tbl>
              <a:tblPr/>
              <a:tblGrid>
                <a:gridCol w="1729033">
                  <a:extLst>
                    <a:ext uri="{9D8B030D-6E8A-4147-A177-3AD203B41FA5}">
                      <a16:colId xmlns:a16="http://schemas.microsoft.com/office/drawing/2014/main" val="62843089"/>
                    </a:ext>
                  </a:extLst>
                </a:gridCol>
                <a:gridCol w="2520350">
                  <a:extLst>
                    <a:ext uri="{9D8B030D-6E8A-4147-A177-3AD203B41FA5}">
                      <a16:colId xmlns:a16="http://schemas.microsoft.com/office/drawing/2014/main" val="2960083199"/>
                    </a:ext>
                  </a:extLst>
                </a:gridCol>
                <a:gridCol w="3469041">
                  <a:extLst>
                    <a:ext uri="{9D8B030D-6E8A-4147-A177-3AD203B41FA5}">
                      <a16:colId xmlns:a16="http://schemas.microsoft.com/office/drawing/2014/main" val="3264355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b="1"/>
                        <a:t>Langages Compilés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b="1" dirty="0"/>
                        <a:t>Langages Interprétés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b="1" dirty="0"/>
                        <a:t>Mixte (Compilé + Interprété)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250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C, 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dirty="0"/>
                        <a:t>Python,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Java, C#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7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Rust,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Ruby, PHP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dirty="0"/>
                        <a:t>Scala, </a:t>
                      </a:r>
                      <a:r>
                        <a:rPr lang="fr-FR" dirty="0" err="1"/>
                        <a:t>Kotlin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468943"/>
                  </a:ext>
                </a:extLst>
              </a:tr>
            </a:tbl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9E62DB-4FA3-8F9D-450E-C0A1E82450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767AAE-6EFD-6AB1-EBF3-D9845AEA4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560" y="188550"/>
            <a:ext cx="514435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Langages interprétés vs compilés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Tableau comparatif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37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D75F-2C94-F530-9912-4AB91149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13D3E-4B72-04D7-BE86-F06411D19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Exemples de commentaires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Commentaire simple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# Ceci est un commentaire sur une ligne</a:t>
            </a:r>
          </a:p>
          <a:p>
            <a:pPr marL="0" indent="0">
              <a:buNone/>
            </a:pPr>
            <a:r>
              <a:rPr lang="fr-FR" dirty="0" err="1"/>
              <a:t>age</a:t>
            </a:r>
            <a:r>
              <a:rPr lang="fr-FR" dirty="0"/>
              <a:t> = 25  # Commentaire en fin de ligne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A7BF95-4CBA-B6CC-51D1-68DFFA4F93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00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F59CE-D79E-91AB-F093-E0CFA7BD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16FAD0-C21C-62DD-8E8E-7E71B6B208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035F4F-AD6B-6B11-701B-24BF3EB3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1075996"/>
            <a:ext cx="676369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5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8FDF-3A2A-C119-CA02-E34FFD8C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4C3E0-2212-8EA7-2D2C-8736C662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Exemples de commentaires</a:t>
            </a:r>
          </a:p>
          <a:p>
            <a:endParaRPr lang="fr-FR" b="1" dirty="0"/>
          </a:p>
          <a:p>
            <a:r>
              <a:rPr lang="fr-FR" b="1" dirty="0"/>
              <a:t>Commentaire </a:t>
            </a:r>
            <a:r>
              <a:rPr lang="fr-FR" b="1" dirty="0" err="1"/>
              <a:t>multi-lignes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"""</a:t>
            </a:r>
          </a:p>
          <a:p>
            <a:pPr marL="0" indent="0">
              <a:buNone/>
            </a:pPr>
            <a:r>
              <a:rPr lang="fr-FR" dirty="0"/>
              <a:t>Ceci est un commentaire</a:t>
            </a:r>
          </a:p>
          <a:p>
            <a:pPr marL="0" indent="0">
              <a:buNone/>
            </a:pPr>
            <a:r>
              <a:rPr lang="fr-FR" dirty="0"/>
              <a:t>qui s'étend sur</a:t>
            </a:r>
          </a:p>
          <a:p>
            <a:pPr marL="0" indent="0">
              <a:buNone/>
            </a:pPr>
            <a:r>
              <a:rPr lang="fr-FR" dirty="0"/>
              <a:t>plusieurs lignes</a:t>
            </a:r>
          </a:p>
          <a:p>
            <a:pPr marL="0" indent="0">
              <a:buNone/>
            </a:pPr>
            <a:r>
              <a:rPr lang="fr-FR" dirty="0"/>
              <a:t>"""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4EE15A-451E-68F5-6C5F-B9C3F8592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1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CECFD-005F-6A8B-3B3F-4CA66EB6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4E8204-AE0B-99E8-F62E-208595C5F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9D58EF-CDF9-0A78-2E0C-084F53FC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5" y="1290339"/>
            <a:ext cx="838317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23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7D72-8E91-43C2-AC9D-5B9E233E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DB667F-BD21-8F58-C969-14264AC7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r>
              <a:rPr lang="fr-FR" b="1" dirty="0"/>
              <a:t>Exemples de commentaires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Exemple pratique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# Calcul de la surface d'un rectangle</a:t>
            </a:r>
          </a:p>
          <a:p>
            <a:pPr marL="0" indent="0">
              <a:buNone/>
            </a:pPr>
            <a:r>
              <a:rPr lang="fr-FR" dirty="0"/>
              <a:t>longueur = 10</a:t>
            </a:r>
          </a:p>
          <a:p>
            <a:pPr marL="0" indent="0">
              <a:buNone/>
            </a:pPr>
            <a:r>
              <a:rPr lang="fr-FR" dirty="0"/>
              <a:t>largeur = 5</a:t>
            </a:r>
          </a:p>
          <a:p>
            <a:pPr marL="0" indent="0">
              <a:buNone/>
            </a:pPr>
            <a:r>
              <a:rPr lang="fr-FR" dirty="0"/>
              <a:t>surface = longueur * largeur  # Formule: L × l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f"Surface</a:t>
            </a:r>
            <a:r>
              <a:rPr lang="fr-FR" dirty="0"/>
              <a:t>: {surface}")  # Affichage du résultat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12A0A7-918F-A173-EFC1-63816477DF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83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2599-1F3D-C7B9-8283-173528C34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CEC23-F8E8-D257-4246-0EF1569C9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CEDC41-3475-702D-2B3C-69D60B816C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708C03-9599-4AE1-7A5D-5B691F305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06" y="899759"/>
            <a:ext cx="654458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7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B315DD-23FB-9D21-23DC-3789B728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30" y="161888"/>
            <a:ext cx="7718425" cy="6363542"/>
          </a:xfrm>
        </p:spPr>
        <p:txBody>
          <a:bodyPr/>
          <a:lstStyle/>
          <a:p>
            <a:pPr>
              <a:buNone/>
            </a:pPr>
            <a:r>
              <a:rPr lang="fr-FR" b="1" dirty="0"/>
              <a:t>Qu'est-ce qu'un </a:t>
            </a:r>
            <a:r>
              <a:rPr lang="fr-FR" b="1" dirty="0" err="1"/>
              <a:t>bytecode</a:t>
            </a:r>
            <a:r>
              <a:rPr lang="fr-FR" b="1" dirty="0"/>
              <a:t> ?</a:t>
            </a:r>
          </a:p>
          <a:p>
            <a:pPr>
              <a:buNone/>
            </a:pP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Code intermédiaire entre le code source et le code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Représentation binaire compacte du programme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Non exécutable directement par le processeur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Nécessite une machine virtuelle pour être interprété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Plus abstrait que le code machine, plus concret que le code source</a:t>
            </a:r>
          </a:p>
          <a:p>
            <a:pPr>
              <a:buNone/>
            </a:pPr>
            <a:r>
              <a:rPr lang="fr-FR" sz="1800" b="1" dirty="0"/>
              <a:t>Caractéristiques :</a:t>
            </a: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Portable entre différentes plateformes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Plus rapide à interpréter que le code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Généré lors de la première exécution du programme</a:t>
            </a:r>
          </a:p>
          <a:p>
            <a:pPr>
              <a:buNone/>
            </a:pPr>
            <a:r>
              <a:rPr lang="fr-FR" sz="1800" b="1" dirty="0"/>
              <a:t>Exemples :</a:t>
            </a: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Python → .</a:t>
            </a:r>
            <a:r>
              <a:rPr lang="fr-FR" sz="1800" dirty="0" err="1"/>
              <a:t>pyc</a:t>
            </a:r>
            <a:r>
              <a:rPr lang="fr-FR" sz="1800" dirty="0"/>
              <a:t> files (Python </a:t>
            </a:r>
            <a:r>
              <a:rPr lang="fr-FR" sz="1800" dirty="0" err="1"/>
              <a:t>bytecode</a:t>
            </a:r>
            <a:r>
              <a:rPr lang="fr-F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Java → .class files (Java </a:t>
            </a:r>
            <a:r>
              <a:rPr lang="fr-FR" sz="1800" dirty="0" err="1"/>
              <a:t>bytecode</a:t>
            </a:r>
            <a:r>
              <a:rPr lang="fr-F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.NET → CIL (Common </a:t>
            </a:r>
            <a:r>
              <a:rPr lang="fr-FR" sz="1800" dirty="0" err="1"/>
              <a:t>Intermediate</a:t>
            </a:r>
            <a:r>
              <a:rPr lang="fr-FR" sz="1800" dirty="0"/>
              <a:t> </a:t>
            </a:r>
            <a:r>
              <a:rPr lang="fr-FR" sz="1800" dirty="0" err="1"/>
              <a:t>Language</a:t>
            </a:r>
            <a:r>
              <a:rPr lang="fr-FR" sz="1800" dirty="0"/>
              <a:t>)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E9A868-7CD0-B811-C93B-9B894D426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CF68B-FDBF-7B4C-4AA3-D7018BF1E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F3D9C7-5D9E-4714-86F9-675B49F0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Python - Langage interprété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Python est principalement interprété</a:t>
            </a:r>
          </a:p>
          <a:p>
            <a:r>
              <a:rPr lang="fr-FR" dirty="0"/>
              <a:t>Compilation en </a:t>
            </a:r>
            <a:r>
              <a:rPr lang="fr-FR" dirty="0" err="1"/>
              <a:t>bytecode</a:t>
            </a:r>
            <a:r>
              <a:rPr lang="fr-FR" dirty="0"/>
              <a:t> transparente</a:t>
            </a:r>
          </a:p>
          <a:p>
            <a:r>
              <a:rPr lang="fr-FR" dirty="0"/>
              <a:t>Avantage : portabilité et simplicité</a:t>
            </a:r>
          </a:p>
          <a:p>
            <a:r>
              <a:rPr lang="fr-FR" dirty="0"/>
              <a:t>Inconvénient : performance moindre que les langages compilés</a:t>
            </a:r>
          </a:p>
          <a:p>
            <a:r>
              <a:rPr lang="fr-FR" dirty="0"/>
              <a:t>Machine Virtuelle Python (PVM) exécute le </a:t>
            </a:r>
            <a:r>
              <a:rPr lang="fr-FR" dirty="0" err="1"/>
              <a:t>bytecode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2D543F-F348-8CA0-1796-5A471422F7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62AF-3924-BD0A-79BE-8162D552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0ABED-AF41-9B27-E1A8-ACB8484C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511" y="188550"/>
            <a:ext cx="7719490" cy="626487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Google </a:t>
            </a:r>
            <a:r>
              <a:rPr lang="fr-FR" b="1" dirty="0" err="1"/>
              <a:t>Colab</a:t>
            </a:r>
            <a:r>
              <a:rPr lang="fr-FR" b="1" dirty="0"/>
              <a:t> – Introduction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Environnement de développement en ligne</a:t>
            </a:r>
          </a:p>
          <a:p>
            <a:r>
              <a:rPr lang="fr-FR" dirty="0"/>
              <a:t>Nécessite seulement un navigateur web</a:t>
            </a:r>
          </a:p>
          <a:p>
            <a:r>
              <a:rPr lang="fr-FR" dirty="0"/>
              <a:t>Idéal pour débuter sans installation</a:t>
            </a:r>
          </a:p>
          <a:p>
            <a:r>
              <a:rPr lang="fr-FR" dirty="0"/>
              <a:t>Basé sur </a:t>
            </a:r>
            <a:r>
              <a:rPr lang="fr-FR" dirty="0" err="1"/>
              <a:t>Jupyter</a:t>
            </a:r>
            <a:r>
              <a:rPr lang="fr-FR" dirty="0"/>
              <a:t> Notebooks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CA39EA-C548-6518-20C5-6DEAFC119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62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heme/theme1.xml><?xml version="1.0" encoding="utf-8"?>
<a:theme xmlns:a="http://schemas.openxmlformats.org/drawingml/2006/main" name="Rapid E-Learning Course Template">
  <a:themeElements>
    <a:clrScheme name="Rapid E-Learning Course Template 2">
      <a:dk1>
        <a:srgbClr val="4D4D4D"/>
      </a:dk1>
      <a:lt1>
        <a:srgbClr val="FFFFFF"/>
      </a:lt1>
      <a:dk2>
        <a:srgbClr val="FFFFC2"/>
      </a:dk2>
      <a:lt2>
        <a:srgbClr val="969696"/>
      </a:lt2>
      <a:accent1>
        <a:srgbClr val="D3D7DB"/>
      </a:accent1>
      <a:accent2>
        <a:srgbClr val="A5C3DB"/>
      </a:accent2>
      <a:accent3>
        <a:srgbClr val="FFFFFF"/>
      </a:accent3>
      <a:accent4>
        <a:srgbClr val="404040"/>
      </a:accent4>
      <a:accent5>
        <a:srgbClr val="E6E8EA"/>
      </a:accent5>
      <a:accent6>
        <a:srgbClr val="95B0C6"/>
      </a:accent6>
      <a:hlink>
        <a:srgbClr val="777777"/>
      </a:hlink>
      <a:folHlink>
        <a:srgbClr val="B2B2B2"/>
      </a:folHlink>
    </a:clrScheme>
    <a:fontScheme name="Rapid E-Learning Cours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336666"/>
          </a:buClr>
          <a:buSzTx/>
          <a:buFont typeface="Wingdings" pitchFamily="2" charset="2"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Rapid E-Learning Course Template 1">
        <a:dk1>
          <a:srgbClr val="336699"/>
        </a:dk1>
        <a:lt1>
          <a:srgbClr val="FFFFFF"/>
        </a:lt1>
        <a:dk2>
          <a:srgbClr val="FFFFC2"/>
        </a:dk2>
        <a:lt2>
          <a:srgbClr val="969696"/>
        </a:lt2>
        <a:accent1>
          <a:srgbClr val="C3F1BD"/>
        </a:accent1>
        <a:accent2>
          <a:srgbClr val="DAE6F0"/>
        </a:accent2>
        <a:accent3>
          <a:srgbClr val="FFFFFF"/>
        </a:accent3>
        <a:accent4>
          <a:srgbClr val="2A5682"/>
        </a:accent4>
        <a:accent5>
          <a:srgbClr val="DEF7DB"/>
        </a:accent5>
        <a:accent6>
          <a:srgbClr val="C5D0D9"/>
        </a:accent6>
        <a:hlink>
          <a:srgbClr val="D68484"/>
        </a:hlink>
        <a:folHlink>
          <a:srgbClr val="6698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pid E-Learning Course Template 2">
        <a:dk1>
          <a:srgbClr val="4D4D4D"/>
        </a:dk1>
        <a:lt1>
          <a:srgbClr val="FFFFFF"/>
        </a:lt1>
        <a:dk2>
          <a:srgbClr val="FFFFC2"/>
        </a:dk2>
        <a:lt2>
          <a:srgbClr val="969696"/>
        </a:lt2>
        <a:accent1>
          <a:srgbClr val="D3D7DB"/>
        </a:accent1>
        <a:accent2>
          <a:srgbClr val="A5C3DB"/>
        </a:accent2>
        <a:accent3>
          <a:srgbClr val="FFFFFF"/>
        </a:accent3>
        <a:accent4>
          <a:srgbClr val="404040"/>
        </a:accent4>
        <a:accent5>
          <a:srgbClr val="E6E8EA"/>
        </a:accent5>
        <a:accent6>
          <a:srgbClr val="95B0C6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19369808</TotalTime>
  <Words>1190</Words>
  <Application>Microsoft Office PowerPoint</Application>
  <PresentationFormat>Affichage à l'écran (4:3)</PresentationFormat>
  <Paragraphs>266</Paragraphs>
  <Slides>65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1" baseType="lpstr">
      <vt:lpstr>Algerian</vt:lpstr>
      <vt:lpstr>Arial</vt:lpstr>
      <vt:lpstr>Verdana</vt:lpstr>
      <vt:lpstr>Wingdings</vt:lpstr>
      <vt:lpstr>Rapid E-Learning Course Template</vt:lpstr>
      <vt:lpstr>CorelDRAW</vt:lpstr>
      <vt:lpstr> PYTHON séance num 1</vt:lpstr>
      <vt:lpstr>Plan de la Séance 1 : Introduction et Premiers Pas en Python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Ouvrez le premier site :</vt:lpstr>
      <vt:lpstr>Cliquez sur New Notebook</vt:lpstr>
      <vt:lpstr>Premier programme sur Colab</vt:lpstr>
      <vt:lpstr>Premier programme sur Colab</vt:lpstr>
      <vt:lpstr>Premier programme sur Colab</vt:lpstr>
      <vt:lpstr>Premier programme sur Colab</vt:lpstr>
      <vt:lpstr>Présentation PowerPoint</vt:lpstr>
      <vt:lpstr>Présentation PowerPoint</vt:lpstr>
      <vt:lpstr>Présentation PowerPoint</vt:lpstr>
      <vt:lpstr>Présentation PowerPoint</vt:lpstr>
      <vt:lpstr>(Capture d'écran : page d'accueil python.org)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Différence entre Python Console et IDLE</vt:lpstr>
      <vt:lpstr>Présentation PowerPoint</vt:lpstr>
      <vt:lpstr>1ère instruction</vt:lpstr>
      <vt:lpstr>2ème instruction</vt:lpstr>
      <vt:lpstr>3ème instruction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 vous oubliez le ‘f’ 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OSI et TCP/IP</dc:title>
  <dc:subject>CISCO CCNA1</dc:subject>
  <dc:creator>Hasna</dc:creator>
  <cp:lastModifiedBy>chtouki fatima</cp:lastModifiedBy>
  <cp:revision>1055</cp:revision>
  <cp:lastPrinted>2022-11-16T14:14:31Z</cp:lastPrinted>
  <dcterms:created xsi:type="dcterms:W3CDTF">2004-09-23T08:45:48Z</dcterms:created>
  <dcterms:modified xsi:type="dcterms:W3CDTF">2025-10-17T08:00:50Z</dcterms:modified>
</cp:coreProperties>
</file>